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</p:sldIdLst>
  <p:sldSz cy="5143500" cx="9144000"/>
  <p:notesSz cx="6858000" cy="9144000"/>
  <p:embeddedFontLst>
    <p:embeddedFont>
      <p:font typeface="Calibri"/>
      <p:regular r:id="rId51"/>
      <p:bold r:id="rId52"/>
      <p:italic r:id="rId53"/>
      <p:boldItalic r:id="rId54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font" Target="fonts/Calibri-regular.fntdata"/><Relationship Id="rId50" Type="http://schemas.openxmlformats.org/officeDocument/2006/relationships/slide" Target="slides/slide45.xml"/><Relationship Id="rId53" Type="http://schemas.openxmlformats.org/officeDocument/2006/relationships/font" Target="fonts/Calibri-italic.fntdata"/><Relationship Id="rId52" Type="http://schemas.openxmlformats.org/officeDocument/2006/relationships/font" Target="fonts/Calibri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54" Type="http://schemas.openxmlformats.org/officeDocument/2006/relationships/font" Target="fonts/Calibri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1" name="Shape 3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 flipH="1" rot="10800000">
            <a:off x="0" y="1541738"/>
            <a:ext cx="9143999" cy="915711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0"/>
            <a:ext cx="9144000" cy="16001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 rot="-186992">
            <a:off x="1102116" y="2348618"/>
            <a:ext cx="7576304" cy="393946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buNone/>
              <a:defRPr sz="2000"/>
            </a:lvl1pPr>
            <a:lvl2pPr>
              <a:spcBef>
                <a:spcPts val="0"/>
              </a:spcBef>
              <a:buSzPct val="100000"/>
              <a:buNone/>
              <a:defRPr sz="2000"/>
            </a:lvl2pPr>
            <a:lvl3pPr>
              <a:spcBef>
                <a:spcPts val="0"/>
              </a:spcBef>
              <a:buSzPct val="100000"/>
              <a:buNone/>
              <a:defRPr sz="2000"/>
            </a:lvl3pPr>
            <a:lvl4pPr>
              <a:spcBef>
                <a:spcPts val="0"/>
              </a:spcBef>
              <a:buSzPct val="100000"/>
              <a:buNone/>
              <a:defRPr sz="2000"/>
            </a:lvl4pPr>
            <a:lvl5pPr>
              <a:spcBef>
                <a:spcPts val="0"/>
              </a:spcBef>
              <a:buSzPct val="100000"/>
              <a:buNone/>
              <a:defRPr sz="2000"/>
            </a:lvl5pPr>
            <a:lvl6pPr>
              <a:spcBef>
                <a:spcPts val="0"/>
              </a:spcBef>
              <a:buSzPct val="100000"/>
              <a:buNone/>
              <a:defRPr sz="2000"/>
            </a:lvl6pPr>
            <a:lvl7pPr>
              <a:spcBef>
                <a:spcPts val="0"/>
              </a:spcBef>
              <a:buSzPct val="100000"/>
              <a:buNone/>
              <a:defRPr sz="2000"/>
            </a:lvl7pPr>
            <a:lvl8pPr>
              <a:spcBef>
                <a:spcPts val="0"/>
              </a:spcBef>
              <a:buSzPct val="100000"/>
              <a:buNone/>
              <a:defRPr sz="2000"/>
            </a:lvl8pPr>
            <a:lvl9pPr>
              <a:spcBef>
                <a:spcPts val="0"/>
              </a:spcBef>
              <a:buSzPct val="100000"/>
              <a:buNone/>
              <a:defRPr sz="2000"/>
            </a:lvl9pPr>
          </a:lstStyle>
          <a:p/>
        </p:txBody>
      </p:sp>
      <p:sp>
        <p:nvSpPr>
          <p:cNvPr id="18" name="Shape 18"/>
          <p:cNvSpPr/>
          <p:nvPr/>
        </p:nvSpPr>
        <p:spPr>
          <a:xfrm rot="-180223">
            <a:off x="472457" y="1841105"/>
            <a:ext cx="498084" cy="337146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ctrTitle"/>
          </p:nvPr>
        </p:nvSpPr>
        <p:spPr>
          <a:xfrm rot="-183804">
            <a:off x="1035602" y="1005108"/>
            <a:ext cx="7763693" cy="106799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b="1" sz="4800"/>
            </a:lvl1pPr>
            <a:lvl2pPr>
              <a:spcBef>
                <a:spcPts val="0"/>
              </a:spcBef>
              <a:buSzPct val="100000"/>
              <a:defRPr b="1" sz="4800"/>
            </a:lvl2pPr>
            <a:lvl3pPr>
              <a:spcBef>
                <a:spcPts val="0"/>
              </a:spcBef>
              <a:buSzPct val="100000"/>
              <a:defRPr b="1" sz="4800"/>
            </a:lvl3pPr>
            <a:lvl4pPr>
              <a:spcBef>
                <a:spcPts val="0"/>
              </a:spcBef>
              <a:buSzPct val="100000"/>
              <a:defRPr b="1" sz="4800"/>
            </a:lvl4pPr>
            <a:lvl5pPr>
              <a:spcBef>
                <a:spcPts val="0"/>
              </a:spcBef>
              <a:buSzPct val="100000"/>
              <a:defRPr b="1" sz="4800"/>
            </a:lvl5pPr>
            <a:lvl6pPr>
              <a:spcBef>
                <a:spcPts val="0"/>
              </a:spcBef>
              <a:buSzPct val="100000"/>
              <a:defRPr b="1" sz="4800"/>
            </a:lvl6pPr>
            <a:lvl7pPr>
              <a:spcBef>
                <a:spcPts val="0"/>
              </a:spcBef>
              <a:buSzPct val="100000"/>
              <a:defRPr b="1" sz="4800"/>
            </a:lvl7pPr>
            <a:lvl8pPr>
              <a:spcBef>
                <a:spcPts val="0"/>
              </a:spcBef>
              <a:buSzPct val="100000"/>
              <a:defRPr b="1" sz="4800"/>
            </a:lvl8pPr>
            <a:lvl9pPr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20" name="Shape 20"/>
          <p:cNvSpPr/>
          <p:nvPr/>
        </p:nvSpPr>
        <p:spPr>
          <a:xfrm flipH="1">
            <a:off x="0" y="2633472"/>
            <a:ext cx="9143999" cy="2511742"/>
          </a:xfrm>
          <a:custGeom>
            <a:pathLst>
              <a:path extrusionOk="0" h="3429000" w="9144000">
                <a:moveTo>
                  <a:pt x="0" y="0"/>
                </a:moveTo>
                <a:lnTo>
                  <a:pt x="0" y="762000"/>
                </a:lnTo>
                <a:lnTo>
                  <a:pt x="0" y="3429000"/>
                </a:lnTo>
                <a:lnTo>
                  <a:pt x="9144000" y="3429000"/>
                </a:lnTo>
                <a:lnTo>
                  <a:pt x="9144000" y="762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rot="-213060">
            <a:off x="920480" y="2871570"/>
            <a:ext cx="6010940" cy="2166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-85926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 rot="-85926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rot="-85926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/>
          <p:nvPr/>
        </p:nvSpPr>
        <p:spPr>
          <a:xfrm rot="-85926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648200" y="1200150"/>
            <a:ext cx="4038599" cy="3394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/>
          <p:nvPr/>
        </p:nvSpPr>
        <p:spPr>
          <a:xfrm rot="-85926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/>
          <p:nvPr/>
        </p:nvSpPr>
        <p:spPr>
          <a:xfrm rot="-85926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rot="-85926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 rot="-90017">
            <a:off x="999515" y="4338182"/>
            <a:ext cx="5568708" cy="355283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57" name="Shape 57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 rot="-85926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 rot="-85926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 rot="-85926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ang="5400000" scaled="0"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5"/>
          <p:cNvCxnSpPr/>
          <p:nvPr/>
        </p:nvCxnSpPr>
        <p:spPr>
          <a:xfrm>
            <a:off x="76200" y="57150"/>
            <a:ext cx="0" cy="5029199"/>
          </a:xfrm>
          <a:prstGeom prst="straightConnector1">
            <a:avLst/>
          </a:prstGeom>
          <a:noFill/>
          <a:ln cap="flat" cmpd="sng" w="10795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" name="Shape 6"/>
          <p:cNvCxnSpPr/>
          <p:nvPr/>
        </p:nvCxnSpPr>
        <p:spPr>
          <a:xfrm>
            <a:off x="9067800" y="57150"/>
            <a:ext cx="0" cy="5029199"/>
          </a:xfrm>
          <a:prstGeom prst="straightConnector1">
            <a:avLst/>
          </a:prstGeom>
          <a:noFill/>
          <a:ln cap="flat" cmpd="sng" w="11430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" name="Shape 7"/>
          <p:cNvCxnSpPr/>
          <p:nvPr/>
        </p:nvCxnSpPr>
        <p:spPr>
          <a:xfrm>
            <a:off x="533399" y="57150"/>
            <a:ext cx="0" cy="5029199"/>
          </a:xfrm>
          <a:prstGeom prst="straightConnector1">
            <a:avLst/>
          </a:prstGeom>
          <a:noFill/>
          <a:ln cap="flat" cmpd="sng" w="6985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" name="Shape 8"/>
          <p:cNvCxnSpPr/>
          <p:nvPr/>
        </p:nvCxnSpPr>
        <p:spPr>
          <a:xfrm flipH="1">
            <a:off x="914400" y="57150"/>
            <a:ext cx="152399" cy="4743600"/>
          </a:xfrm>
          <a:prstGeom prst="straightConnector1">
            <a:avLst/>
          </a:prstGeom>
          <a:noFill/>
          <a:ln cap="flat" cmpd="sng" w="15240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" name="Shape 9"/>
          <p:cNvSpPr/>
          <p:nvPr/>
        </p:nvSpPr>
        <p:spPr>
          <a:xfrm>
            <a:off x="110055" y="57150"/>
            <a:ext cx="1698625" cy="4972047"/>
          </a:xfrm>
          <a:custGeom>
            <a:pathLst>
              <a:path extrusionOk="0" h="4154" w="1070">
                <a:moveTo>
                  <a:pt x="4" y="0"/>
                </a:moveTo>
                <a:lnTo>
                  <a:pt x="4" y="0"/>
                </a:lnTo>
                <a:lnTo>
                  <a:pt x="2" y="74"/>
                </a:lnTo>
                <a:lnTo>
                  <a:pt x="0" y="162"/>
                </a:lnTo>
                <a:lnTo>
                  <a:pt x="0" y="280"/>
                </a:lnTo>
                <a:lnTo>
                  <a:pt x="4" y="426"/>
                </a:lnTo>
                <a:lnTo>
                  <a:pt x="10" y="594"/>
                </a:lnTo>
                <a:lnTo>
                  <a:pt x="16" y="686"/>
                </a:lnTo>
                <a:lnTo>
                  <a:pt x="22" y="782"/>
                </a:lnTo>
                <a:lnTo>
                  <a:pt x="30" y="884"/>
                </a:lnTo>
                <a:lnTo>
                  <a:pt x="42" y="990"/>
                </a:lnTo>
                <a:lnTo>
                  <a:pt x="54" y="1098"/>
                </a:lnTo>
                <a:lnTo>
                  <a:pt x="68" y="1210"/>
                </a:lnTo>
                <a:lnTo>
                  <a:pt x="86" y="1324"/>
                </a:lnTo>
                <a:lnTo>
                  <a:pt x="104" y="1442"/>
                </a:lnTo>
                <a:lnTo>
                  <a:pt x="126" y="1562"/>
                </a:lnTo>
                <a:lnTo>
                  <a:pt x="152" y="1682"/>
                </a:lnTo>
                <a:lnTo>
                  <a:pt x="178" y="1804"/>
                </a:lnTo>
                <a:lnTo>
                  <a:pt x="210" y="1928"/>
                </a:lnTo>
                <a:lnTo>
                  <a:pt x="244" y="2050"/>
                </a:lnTo>
                <a:lnTo>
                  <a:pt x="280" y="2174"/>
                </a:lnTo>
                <a:lnTo>
                  <a:pt x="322" y="2298"/>
                </a:lnTo>
                <a:lnTo>
                  <a:pt x="366" y="2420"/>
                </a:lnTo>
                <a:lnTo>
                  <a:pt x="416" y="2542"/>
                </a:lnTo>
                <a:lnTo>
                  <a:pt x="468" y="2662"/>
                </a:lnTo>
                <a:lnTo>
                  <a:pt x="496" y="2722"/>
                </a:lnTo>
                <a:lnTo>
                  <a:pt x="524" y="2780"/>
                </a:lnTo>
                <a:lnTo>
                  <a:pt x="554" y="2838"/>
                </a:lnTo>
                <a:lnTo>
                  <a:pt x="586" y="2896"/>
                </a:lnTo>
                <a:lnTo>
                  <a:pt x="586" y="2896"/>
                </a:lnTo>
                <a:lnTo>
                  <a:pt x="652" y="3018"/>
                </a:lnTo>
                <a:lnTo>
                  <a:pt x="714" y="3132"/>
                </a:lnTo>
                <a:lnTo>
                  <a:pt x="768" y="3238"/>
                </a:lnTo>
                <a:lnTo>
                  <a:pt x="816" y="3336"/>
                </a:lnTo>
                <a:lnTo>
                  <a:pt x="860" y="3426"/>
                </a:lnTo>
                <a:lnTo>
                  <a:pt x="900" y="3510"/>
                </a:lnTo>
                <a:lnTo>
                  <a:pt x="934" y="3588"/>
                </a:lnTo>
                <a:lnTo>
                  <a:pt x="964" y="3658"/>
                </a:lnTo>
                <a:lnTo>
                  <a:pt x="988" y="3724"/>
                </a:lnTo>
                <a:lnTo>
                  <a:pt x="1010" y="3782"/>
                </a:lnTo>
                <a:lnTo>
                  <a:pt x="1028" y="3836"/>
                </a:lnTo>
                <a:lnTo>
                  <a:pt x="1042" y="3884"/>
                </a:lnTo>
                <a:lnTo>
                  <a:pt x="1052" y="3926"/>
                </a:lnTo>
                <a:lnTo>
                  <a:pt x="1060" y="3964"/>
                </a:lnTo>
                <a:lnTo>
                  <a:pt x="1066" y="3998"/>
                </a:lnTo>
                <a:lnTo>
                  <a:pt x="1068" y="4028"/>
                </a:lnTo>
                <a:lnTo>
                  <a:pt x="1070" y="4054"/>
                </a:lnTo>
                <a:lnTo>
                  <a:pt x="1068" y="4074"/>
                </a:lnTo>
                <a:lnTo>
                  <a:pt x="1066" y="4094"/>
                </a:lnTo>
                <a:lnTo>
                  <a:pt x="1060" y="4108"/>
                </a:lnTo>
                <a:lnTo>
                  <a:pt x="1056" y="4122"/>
                </a:lnTo>
                <a:lnTo>
                  <a:pt x="1050" y="4132"/>
                </a:lnTo>
                <a:lnTo>
                  <a:pt x="1042" y="4138"/>
                </a:lnTo>
                <a:lnTo>
                  <a:pt x="1034" y="4144"/>
                </a:lnTo>
                <a:lnTo>
                  <a:pt x="1028" y="4148"/>
                </a:lnTo>
                <a:lnTo>
                  <a:pt x="1020" y="4152"/>
                </a:lnTo>
                <a:lnTo>
                  <a:pt x="1006" y="4154"/>
                </a:lnTo>
                <a:lnTo>
                  <a:pt x="998" y="4152"/>
                </a:lnTo>
                <a:lnTo>
                  <a:pt x="994" y="4152"/>
                </a:lnTo>
              </a:path>
            </a:pathLst>
          </a:custGeom>
          <a:noFill/>
          <a:ln cap="flat" cmpd="sng" w="2540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7839160" y="4114800"/>
            <a:ext cx="1181100" cy="597693"/>
          </a:xfrm>
          <a:custGeom>
            <a:pathLst>
              <a:path extrusionOk="0" h="502" w="744">
                <a:moveTo>
                  <a:pt x="0" y="502"/>
                </a:moveTo>
                <a:lnTo>
                  <a:pt x="0" y="502"/>
                </a:lnTo>
                <a:lnTo>
                  <a:pt x="4" y="482"/>
                </a:lnTo>
                <a:lnTo>
                  <a:pt x="10" y="460"/>
                </a:lnTo>
                <a:lnTo>
                  <a:pt x="20" y="430"/>
                </a:lnTo>
                <a:lnTo>
                  <a:pt x="36" y="396"/>
                </a:lnTo>
                <a:lnTo>
                  <a:pt x="56" y="358"/>
                </a:lnTo>
                <a:lnTo>
                  <a:pt x="84" y="316"/>
                </a:lnTo>
                <a:lnTo>
                  <a:pt x="100" y="294"/>
                </a:lnTo>
                <a:lnTo>
                  <a:pt x="118" y="272"/>
                </a:lnTo>
                <a:lnTo>
                  <a:pt x="138" y="248"/>
                </a:lnTo>
                <a:lnTo>
                  <a:pt x="160" y="226"/>
                </a:lnTo>
                <a:lnTo>
                  <a:pt x="184" y="204"/>
                </a:lnTo>
                <a:lnTo>
                  <a:pt x="212" y="182"/>
                </a:lnTo>
                <a:lnTo>
                  <a:pt x="240" y="162"/>
                </a:lnTo>
                <a:lnTo>
                  <a:pt x="272" y="140"/>
                </a:lnTo>
                <a:lnTo>
                  <a:pt x="306" y="120"/>
                </a:lnTo>
                <a:lnTo>
                  <a:pt x="342" y="102"/>
                </a:lnTo>
                <a:lnTo>
                  <a:pt x="382" y="84"/>
                </a:lnTo>
                <a:lnTo>
                  <a:pt x="424" y="66"/>
                </a:lnTo>
                <a:lnTo>
                  <a:pt x="470" y="52"/>
                </a:lnTo>
                <a:lnTo>
                  <a:pt x="518" y="38"/>
                </a:lnTo>
                <a:lnTo>
                  <a:pt x="570" y="26"/>
                </a:lnTo>
                <a:lnTo>
                  <a:pt x="624" y="16"/>
                </a:lnTo>
                <a:lnTo>
                  <a:pt x="682" y="6"/>
                </a:lnTo>
                <a:lnTo>
                  <a:pt x="744" y="0"/>
                </a:lnTo>
              </a:path>
            </a:pathLst>
          </a:custGeom>
          <a:noFill/>
          <a:ln cap="flat" cmpd="sng" w="25400">
            <a:solidFill>
              <a:srgbClr val="CB281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273122" y="2652712"/>
            <a:ext cx="777875" cy="1955006"/>
          </a:xfrm>
          <a:custGeom>
            <a:pathLst>
              <a:path extrusionOk="0" h="1642" w="490">
                <a:moveTo>
                  <a:pt x="0" y="1642"/>
                </a:moveTo>
                <a:lnTo>
                  <a:pt x="0" y="1642"/>
                </a:lnTo>
                <a:lnTo>
                  <a:pt x="24" y="1624"/>
                </a:lnTo>
                <a:lnTo>
                  <a:pt x="50" y="1600"/>
                </a:lnTo>
                <a:lnTo>
                  <a:pt x="86" y="1564"/>
                </a:lnTo>
                <a:lnTo>
                  <a:pt x="126" y="1518"/>
                </a:lnTo>
                <a:lnTo>
                  <a:pt x="148" y="1490"/>
                </a:lnTo>
                <a:lnTo>
                  <a:pt x="172" y="1458"/>
                </a:lnTo>
                <a:lnTo>
                  <a:pt x="196" y="1424"/>
                </a:lnTo>
                <a:lnTo>
                  <a:pt x="220" y="1384"/>
                </a:lnTo>
                <a:lnTo>
                  <a:pt x="244" y="1344"/>
                </a:lnTo>
                <a:lnTo>
                  <a:pt x="268" y="1298"/>
                </a:lnTo>
                <a:lnTo>
                  <a:pt x="292" y="1248"/>
                </a:lnTo>
                <a:lnTo>
                  <a:pt x="316" y="1196"/>
                </a:lnTo>
                <a:lnTo>
                  <a:pt x="340" y="1138"/>
                </a:lnTo>
                <a:lnTo>
                  <a:pt x="362" y="1078"/>
                </a:lnTo>
                <a:lnTo>
                  <a:pt x="384" y="1014"/>
                </a:lnTo>
                <a:lnTo>
                  <a:pt x="404" y="944"/>
                </a:lnTo>
                <a:lnTo>
                  <a:pt x="422" y="870"/>
                </a:lnTo>
                <a:lnTo>
                  <a:pt x="438" y="792"/>
                </a:lnTo>
                <a:lnTo>
                  <a:pt x="454" y="710"/>
                </a:lnTo>
                <a:lnTo>
                  <a:pt x="466" y="624"/>
                </a:lnTo>
                <a:lnTo>
                  <a:pt x="476" y="532"/>
                </a:lnTo>
                <a:lnTo>
                  <a:pt x="484" y="436"/>
                </a:lnTo>
                <a:lnTo>
                  <a:pt x="488" y="334"/>
                </a:lnTo>
                <a:lnTo>
                  <a:pt x="490" y="228"/>
                </a:lnTo>
                <a:lnTo>
                  <a:pt x="488" y="118"/>
                </a:lnTo>
                <a:lnTo>
                  <a:pt x="484" y="0"/>
                </a:lnTo>
              </a:path>
            </a:pathLst>
          </a:custGeom>
          <a:noFill/>
          <a:ln cap="flat" cmpd="sng" w="25400">
            <a:solidFill>
              <a:srgbClr val="D0331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 rot="-180108">
            <a:off x="1177259" y="-15156"/>
            <a:ext cx="8220779" cy="8590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371600"/>
            <a:ext cx="8229600" cy="316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buFont typeface="Trebuchet MS"/>
              <a:defRPr sz="3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buFont typeface="Trebuchet MS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Trebuchet MS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4" Type="http://schemas.openxmlformats.org/officeDocument/2006/relationships/hyperlink" Target="http://youtube.com/v/5fsm-QbN9r8" TargetMode="External"/><Relationship Id="rId5" Type="http://schemas.openxmlformats.org/officeDocument/2006/relationships/image" Target="../media/image00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4" Type="http://schemas.openxmlformats.org/officeDocument/2006/relationships/hyperlink" Target="http://youtube.com/v/zLYECIjmnQs" TargetMode="External"/><Relationship Id="rId5" Type="http://schemas.openxmlformats.org/officeDocument/2006/relationships/image" Target="../media/image01.jp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4" Type="http://schemas.openxmlformats.org/officeDocument/2006/relationships/hyperlink" Target="http://youtube.com/v/ciYk-UwqFKA" TargetMode="External"/><Relationship Id="rId5" Type="http://schemas.openxmlformats.org/officeDocument/2006/relationships/image" Target="../media/image02.jp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03.jp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hyperlink" Target="https://www.youtube.com/watch?v=QyDo5vFD2R8" TargetMode="Externa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tmcdow.weebly.com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 rot="-183804">
            <a:off x="1035602" y="1005108"/>
            <a:ext cx="7763693" cy="106799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Foundations of English 1</a:t>
            </a:r>
          </a:p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 rot="-186992">
            <a:off x="1102116" y="2348618"/>
            <a:ext cx="7576304" cy="393946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Ms. Jones-McDow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Class Jobs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Secretary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-- helps Ms. McDow with secretarial duties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-- weekly: updates board and agenda (book)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Fed-Ex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	</a:t>
            </a: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 daily: passes out paper materials including graded work, books, handouts, etc.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	-- as needed: delivers papers to other teachers/classes/office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Class Jobs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457200" y="1200150"/>
            <a:ext cx="8229600" cy="352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rPr b="1" lang="en" sz="2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Absentee Manager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rPr lang="en" sz="2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	-- daily: collects handouts of absent students (write their name on top of paper)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rPr lang="en" sz="2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	-- as needed: distributes make-up work and has student sign-off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rPr b="1" lang="en" sz="2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Manager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rPr b="1" lang="en" sz="2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	</a:t>
            </a:r>
            <a:r>
              <a:rPr lang="en" sz="2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 daily: records who has/has not turned in homework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rPr lang="en" sz="2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 weekly: updates homework and in-class assignments averages on the data board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rPr lang="en" sz="2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	-- as needed: updates test and quiz averages on the data board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Class Jobs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Materials Manager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 Daily: passes out materials including highlighters, pencils, pens, etc.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 As needed: sharpens pencils and updates Ms. Morris when supplies need refilled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Class Jobs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Head Custodian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 daily: This student has permission to get up during the last 5min of class with the trashcan and remind students to clean up their space.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 This student SHOULD NOT pick up another student’s mess, they should notify Ms. Morris if there are any problems.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	-- Students will not be able to leave until the Head Custodian gives his or her approval.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Class Jobs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Substitute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 as needed: will fill in any of the above positions when there is an absence in the class; must be flexible and knowledgeable of all jobs.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Class Jobs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88500" y="916700"/>
            <a:ext cx="8298299" cy="3772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b="1" lang="en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Emergency Assistant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 as needed: will assist Ms. Morris with necessary duties in the event of an emergency and/or drill (see below)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 lockdown: close all blinds, turn out lights, direct students to side of classroom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 fire drill: prompt peers to move out of class quickly, keep everyone together, turn off lights, and close the door of the classroom.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 other: be able to buzz office in case of an emergency and Ms. Morris is unable to do so.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Icebreaker Learning Styles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Be honest with yourself!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Find out what’s your learning style!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3F3F3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Quickwrite Quote Model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 I prefer to be true to myself, even at the hazard of incurring the ridicule of others, rather than to be false, and to incur my own abhorrence”–Frederick Douglass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Quickwrite  Group Quote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Roles?</a:t>
            </a:r>
          </a:p>
          <a:p>
            <a:pPr rtl="0">
              <a:spcBef>
                <a:spcPts val="0"/>
              </a:spcBef>
              <a:buNone/>
            </a:pPr>
            <a:r>
              <a:rPr b="1" lang="en" sz="2400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Auditory</a:t>
            </a: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paraphrase and ask for clarification</a:t>
            </a:r>
          </a:p>
          <a:p>
            <a:pPr rtl="0">
              <a:spcBef>
                <a:spcPts val="0"/>
              </a:spcBef>
              <a:buNone/>
            </a:pPr>
            <a:r>
              <a:rPr b="1" lang="en" sz="2400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Visual</a:t>
            </a: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Recorder - writes group’s paraphrase of quote</a:t>
            </a:r>
          </a:p>
          <a:p>
            <a:pPr rtl="0">
              <a:spcBef>
                <a:spcPts val="0"/>
              </a:spcBef>
              <a:buNone/>
            </a:pPr>
            <a:r>
              <a:rPr b="1" lang="en" sz="2400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Tactile</a:t>
            </a: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Presents keynotes from the discussion to class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Group will get own quote.  Discuss.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Quickwrite RRHS Class definitions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Respect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/>
              <a:t>Responsibility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Honor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Service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Timed Quiz: 3 minutes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Individual Quickwrite Directions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457200" y="1200150"/>
            <a:ext cx="8229600" cy="349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*</a:t>
            </a:r>
            <a:r>
              <a:rPr lang="en" sz="1800"/>
              <a:t>Name in right hand corner *Date under name*Title in the middle of the first line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*Copy Quote and author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*Using your group’s discussion of the quote yesterday, </a:t>
            </a:r>
            <a:r>
              <a:rPr b="1" lang="en" sz="1800">
                <a:solidFill>
                  <a:srgbClr val="FFFF00"/>
                </a:solidFill>
              </a:rPr>
              <a:t>explain what the quote means and why it fits under the trait you have chosen.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*At least 5 complete sentences *Should be in composition book/binder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*Addresses topic *Makes sense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*Be prepared to present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chemeClr val="lt2"/>
                </a:solidFill>
              </a:rPr>
              <a:t>Ms. McDow’s Classroom Rules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/>
              <a:t>1. Respect everyone.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/>
              <a:t>2. Be prepared.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/>
              <a:t>3. Ask permission.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/>
              <a:t>4. No illegal paraphernalia.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/>
              <a:t>5. Follow instructions/Stay on task.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Ms. McDow’s Consequences 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1. Verbal Warning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/>
              <a:t>2. Student Conference/ contact parent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/>
              <a:t>3. Call/Email Parents/send to another class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/>
              <a:t>4. After school Detention/3rd Notification to  Parents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/>
              <a:t>5. Office Referral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your plan?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is your life’s blueprint?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Physical representation due Friday.  Be ready to present.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GPA Definition and Importance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GPA - Grade Point Average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Convert the letter grades into point values.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A = 4 points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B = 3 points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C = 2 points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D = 1 point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F = 0 points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GPA Scenario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Student A: Samia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1st Semester: Biology A, English C, Math 3 B, American History C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2nd Semester: Gym A, Spanish 1 F, Art B, Creative Writing D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GPA Scenario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Student B: Toby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1st Semester: Biology A, English B, Math 3 B, American History 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2nd Semester: Gym A, Spanish 1 A, Art C, Creative Writing B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your motivation?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2" name="Shape 232">
            <a:hlinkClick r:id="rId4"/>
          </p:cNvPr>
          <p:cNvSpPr/>
          <p:nvPr/>
        </p:nvSpPr>
        <p:spPr>
          <a:xfrm>
            <a:off x="2286000" y="1182900"/>
            <a:ext cx="4572000" cy="342900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I am</a:t>
            </a:r>
          </a:p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Worksheet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Student Self-Assessment Reading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100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b="1" lang="en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Welcome to Foundations of English I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i="1" lang="en" sz="240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is Foundations of English I?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Foundations of English I is a semester long course designed to provide students with a framework for academic success in English I and beyond.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Icebreaker</a:t>
            </a:r>
          </a:p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All about me - Inside/Outside Circle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Journal from Who I am</a:t>
            </a:r>
          </a:p>
        </p:txBody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May finish for homework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>
            <a:hlinkClick r:id="rId4"/>
          </p:cNvPr>
          <p:cNvSpPr/>
          <p:nvPr/>
        </p:nvSpPr>
        <p:spPr>
          <a:xfrm>
            <a:off x="2356325" y="1182900"/>
            <a:ext cx="4572000" cy="342900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Famous Failures Article</a:t>
            </a:r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p.16 Are You a Loser?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p. 18 separate sheet:  Graphic Organizer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Extended Response:  Are you a successful failure?  At least 5 sentences (topic sentence, supporting sentences, concluding sentence)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your excuse?</a:t>
            </a:r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>
            <a:hlinkClick r:id="rId4"/>
          </p:cNvPr>
          <p:cNvSpPr/>
          <p:nvPr/>
        </p:nvSpPr>
        <p:spPr>
          <a:xfrm>
            <a:off x="2286000" y="1277825"/>
            <a:ext cx="4572000" cy="3316824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Quickwrite 3</a:t>
            </a:r>
          </a:p>
        </p:txBody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do you think the purpose of education is in American society?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*</a:t>
            </a:r>
            <a:r>
              <a:rPr lang="en" sz="1800"/>
              <a:t>Name in right hand corner *Date under name*Title in the middle of the first line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At least 5 complete sentences *Should be in composition book/binder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*Addresses topic *Makes sense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*Be prepared to share your opinion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your purpose?</a:t>
            </a:r>
          </a:p>
        </p:txBody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MLK’s “The Purpose of Education”  groups with questions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Need a gmail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Classroom Procedures</a:t>
            </a:r>
          </a:p>
        </p:txBody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2494900" y="1200150"/>
            <a:ext cx="4256700" cy="2533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89" name="Shape 2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6650" y="1097924"/>
            <a:ext cx="6129372" cy="2947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 enter and exit a room</a:t>
            </a:r>
          </a:p>
        </p:txBody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to get supplies</a:t>
            </a:r>
          </a:p>
        </p:txBody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Books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Worksheets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Remind.com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516175" y="1288575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100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i="1" lang="en" sz="24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do I get announcements about class?</a:t>
            </a:r>
          </a:p>
          <a:p>
            <a:pPr lvl="0" rtl="0">
              <a:spcBef>
                <a:spcPts val="100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*Sign up for class reminders by texting @msjonesm to 81010</a:t>
            </a:r>
          </a:p>
          <a:p>
            <a:pPr lvl="0" rtl="0">
              <a:spcBef>
                <a:spcPts val="100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or email</a:t>
            </a:r>
          </a:p>
          <a:p>
            <a:pPr lvl="0" rtl="0">
              <a:spcBef>
                <a:spcPts val="100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msjonesm@mail.remind.com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if I’m Absent?</a:t>
            </a:r>
          </a:p>
        </p:txBody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to turn in work</a:t>
            </a:r>
          </a:p>
        </p:txBody>
      </p:sp>
      <p:sp>
        <p:nvSpPr>
          <p:cNvPr id="313" name="Shape 3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Class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Homework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Absent work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 move around the class</a:t>
            </a:r>
          </a:p>
        </p:txBody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Individually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Group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People Bingo</a:t>
            </a:r>
          </a:p>
        </p:txBody>
      </p:sp>
      <p:sp>
        <p:nvSpPr>
          <p:cNvPr id="325" name="Shape 32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ICEBREAKER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Denzel’s speech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861400" y="1789050"/>
            <a:ext cx="7474200" cy="2849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lt2"/>
                </a:solidFill>
              </a:rPr>
              <a:t>The activity is below: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lt2"/>
                </a:solidFill>
              </a:rPr>
              <a:t>J-T-R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lt2"/>
                </a:solidFill>
              </a:rPr>
              <a:t>Students </a:t>
            </a:r>
            <a:r>
              <a:rPr b="1" lang="en" sz="1200">
                <a:solidFill>
                  <a:schemeClr val="lt2"/>
                </a:solidFill>
              </a:rPr>
              <a:t>J</a:t>
            </a:r>
            <a:r>
              <a:rPr lang="en" sz="1200">
                <a:solidFill>
                  <a:schemeClr val="lt2"/>
                </a:solidFill>
              </a:rPr>
              <a:t>ot down 10 quotes that he speaks to his audience (must use quotation marks)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lt2"/>
                </a:solidFill>
              </a:rPr>
              <a:t>Students create 2 </a:t>
            </a:r>
            <a:r>
              <a:rPr b="1" lang="en" sz="1200">
                <a:solidFill>
                  <a:schemeClr val="lt2"/>
                </a:solidFill>
              </a:rPr>
              <a:t>T</a:t>
            </a:r>
            <a:r>
              <a:rPr lang="en" sz="1200">
                <a:solidFill>
                  <a:schemeClr val="lt2"/>
                </a:solidFill>
              </a:rPr>
              <a:t>hemes of his speech (in their own words)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lt2"/>
                </a:solidFill>
              </a:rPr>
              <a:t>Students will </a:t>
            </a:r>
            <a:r>
              <a:rPr b="1" lang="en" sz="1200">
                <a:solidFill>
                  <a:schemeClr val="lt2"/>
                </a:solidFill>
              </a:rPr>
              <a:t>R</a:t>
            </a:r>
            <a:r>
              <a:rPr lang="en" sz="1200">
                <a:solidFill>
                  <a:schemeClr val="lt2"/>
                </a:solidFill>
              </a:rPr>
              <a:t>eflect on how they can apply this speech to their educational journey (9 sentences or more).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</p:txBody>
      </p:sp>
      <p:sp>
        <p:nvSpPr>
          <p:cNvPr id="332" name="Shape 332"/>
          <p:cNvSpPr txBox="1"/>
          <p:nvPr/>
        </p:nvSpPr>
        <p:spPr>
          <a:xfrm>
            <a:off x="1020425" y="1257550"/>
            <a:ext cx="5923799" cy="14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Denzel Commencement Speech</a:t>
            </a: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Teacher vs. 30</a:t>
            </a:r>
          </a:p>
        </p:txBody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ICEBREAKER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Wiki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2470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i="1" lang="en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do I find out what was for homework or what happen when I was absent?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*Go to Ms. McDow’s website, use this link: </a:t>
            </a:r>
            <a:r>
              <a:rPr lang="en" sz="2400" u="sng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http://tmcdow.weebly.com</a:t>
            </a:r>
            <a:r>
              <a:rPr lang="en" sz="2400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b="1" i="1"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b="1" i="1"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Contact Information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i="1" lang="en" sz="24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do I reach Ms. McDow if I have a question about an assignment once I leave school?</a:t>
            </a:r>
          </a:p>
          <a:p>
            <a:pPr lvl="0" rtl="0">
              <a:spcBef>
                <a:spcPts val="100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*Reach Ms. McDow by email: tinal.jones-mcdow@cms.k12.nc.us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100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*Reach Ms. McDow by phone: 704-231-1224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Your Information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Index cards - lined side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Name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your phone number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your parents number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favorite snacks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Motto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Internet access Yes/No - Phone counts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Your Information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Index cards - blank side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Name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Future Occupation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Plans for college? If so, where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Materials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57200" y="1200125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b="1" i="1" lang="en" sz="140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do I need to bring with me to class to be successful?</a:t>
            </a:r>
            <a:r>
              <a:rPr lang="en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A.   A 3 Ring Binder (at least 1½ inches thick; students may also create a Foundations of English section in their binder)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B. *4 Dividers ( Warm-ups/Grammar/Vocabulary/Reading)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D. #2 Pencils (mechanical pencils are acceptable if they contain #2 lead)/Blue or Black ink pens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E. Composition Notebook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F.  Optional, but Helpful: Colored Pencils, Personal Pencil Sharpener, Highlighters, sticky notes, and markers)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g. An email through gmail.com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riendly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